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9" r:id="rId22"/>
    <p:sldId id="280" r:id="rId23"/>
    <p:sldId id="281" r:id="rId24"/>
    <p:sldId id="277" r:id="rId25"/>
    <p:sldId id="282" r:id="rId26"/>
    <p:sldId id="283" r:id="rId27"/>
    <p:sldId id="278" r:id="rId28"/>
    <p:sldId id="284" r:id="rId29"/>
    <p:sldId id="265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09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68FE56-8E2E-406C-9678-4E1424471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1523999"/>
            <a:ext cx="75819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FCE0532-CCCA-492E-AE32-6C27CF95A17D}"/>
              </a:ext>
            </a:extLst>
          </p:cNvPr>
          <p:cNvSpPr/>
          <p:nvPr userDrawn="1"/>
        </p:nvSpPr>
        <p:spPr>
          <a:xfrm>
            <a:off x="7988530" y="2717799"/>
            <a:ext cx="4862946" cy="142240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2D1B33B-3A87-48DC-A925-B086711DBCB3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B3C4884-FCEA-4753-9A39-DCF5062E0A38}"/>
              </a:ext>
            </a:extLst>
          </p:cNvPr>
          <p:cNvSpPr/>
          <p:nvPr userDrawn="1"/>
        </p:nvSpPr>
        <p:spPr>
          <a:xfrm>
            <a:off x="5511800" y="5651498"/>
            <a:ext cx="1155700" cy="11933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EB0C781D-92E3-44A1-8C0B-7CEAD4B9BE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8953" y="3136900"/>
            <a:ext cx="4102100" cy="5842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6A423F8-6447-4B06-96DF-FC08F61D3148}"/>
              </a:ext>
            </a:extLst>
          </p:cNvPr>
          <p:cNvSpPr/>
          <p:nvPr userDrawn="1"/>
        </p:nvSpPr>
        <p:spPr>
          <a:xfrm>
            <a:off x="6832830" y="5651498"/>
            <a:ext cx="1155700" cy="11933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3B50895-34CB-4779-921F-2EDDCC4F1071}"/>
              </a:ext>
            </a:extLst>
          </p:cNvPr>
          <p:cNvSpPr/>
          <p:nvPr userDrawn="1"/>
        </p:nvSpPr>
        <p:spPr>
          <a:xfrm>
            <a:off x="8153860" y="5651498"/>
            <a:ext cx="1155700" cy="119338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2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8C517-2F48-47FD-BE74-69102A08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946774-A30D-4EEA-B0C9-70292A7F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2EC7B8-7360-4AEF-AAED-C1B7CBF9C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CE7347-BCE6-45A8-9ABD-10DA107A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123C57-BE9D-45C3-B1A6-2873DC4E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70ECD7-D2E2-4E2D-982D-C36304D7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108EE-3C31-42FF-8368-1189C485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DBEAEA1-DA85-4F22-8C93-CD4A30A9B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F212A7-B218-4D0F-ACB7-360451065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D0640E-81FE-49EE-B9C8-E0E6191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69CA6E-2B11-40C5-98D3-E8ED60EE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296933-BD32-4D3F-B7FB-AF6D05F1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F64028-570E-4984-8E47-7F578476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94454F-B563-4DEC-AB40-114987303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5E4DDB-B7AB-40E4-A907-DEC1029A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4692BC-A5EA-495D-8BD5-6BA19E6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88DAA3-6A85-4393-B3F1-F6EF58C6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8291653-29A5-49F5-B7D5-56E498741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EC49E4-888E-4416-8BC3-682B1E458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35FFB5-B861-43DE-9DB6-CF8DAD1C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7E1DFE-3198-4878-B18B-543D052B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0FB0B0-E4F0-4373-8108-CD7B30C5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D73C3F7-BB3F-41CD-B4B9-70103C3DAE81}"/>
              </a:ext>
            </a:extLst>
          </p:cNvPr>
          <p:cNvSpPr/>
          <p:nvPr userDrawn="1"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8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44D0E96-6656-4CB7-858D-0BE7C3A3C283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Круг: прозрачная заливка 6">
            <a:extLst>
              <a:ext uri="{FF2B5EF4-FFF2-40B4-BE49-F238E27FC236}">
                <a16:creationId xmlns:a16="http://schemas.microsoft.com/office/drawing/2014/main" xmlns="" id="{83F3C1EF-9F90-43EE-92E7-008B74F398E1}"/>
              </a:ext>
            </a:extLst>
          </p:cNvPr>
          <p:cNvSpPr/>
          <p:nvPr userDrawn="1"/>
        </p:nvSpPr>
        <p:spPr>
          <a:xfrm>
            <a:off x="11230200" y="-871198"/>
            <a:ext cx="1800000" cy="180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xmlns="" id="{C24A8845-D471-4ED7-ADCD-E869D561F185}"/>
              </a:ext>
            </a:extLst>
          </p:cNvPr>
          <p:cNvSpPr/>
          <p:nvPr userDrawn="1"/>
        </p:nvSpPr>
        <p:spPr>
          <a:xfrm>
            <a:off x="11413512" y="-720000"/>
            <a:ext cx="1440000" cy="14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xmlns="" id="{3086F889-752C-43F8-AFE5-521150068151}"/>
              </a:ext>
            </a:extLst>
          </p:cNvPr>
          <p:cNvSpPr/>
          <p:nvPr userDrawn="1"/>
        </p:nvSpPr>
        <p:spPr>
          <a:xfrm>
            <a:off x="11593512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xmlns="" id="{5E38DCC6-E4B5-4C01-9A35-C23C90A48BCA}"/>
              </a:ext>
            </a:extLst>
          </p:cNvPr>
          <p:cNvSpPr/>
          <p:nvPr userDrawn="1"/>
        </p:nvSpPr>
        <p:spPr>
          <a:xfrm>
            <a:off x="11770200" y="-360000"/>
            <a:ext cx="720000" cy="72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0" y="365125"/>
            <a:ext cx="87757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377"/>
            <a:ext cx="10515600" cy="394958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4D8CE6A-78FD-4F7A-A178-9D8C0466B546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xmlns="" id="{EA995ABB-BBF6-4C56-89BD-F578622649B5}"/>
              </a:ext>
            </a:extLst>
          </p:cNvPr>
          <p:cNvSpPr/>
          <p:nvPr userDrawn="1"/>
        </p:nvSpPr>
        <p:spPr>
          <a:xfrm>
            <a:off x="11230200" y="-871198"/>
            <a:ext cx="1800000" cy="180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xmlns="" id="{2CA2A8EE-306C-4602-B5EC-6F5F7130BDAE}"/>
              </a:ext>
            </a:extLst>
          </p:cNvPr>
          <p:cNvSpPr/>
          <p:nvPr userDrawn="1"/>
        </p:nvSpPr>
        <p:spPr>
          <a:xfrm>
            <a:off x="11413512" y="-720000"/>
            <a:ext cx="1440000" cy="14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xmlns="" id="{24412614-E7CC-4E45-8EC3-EDBB07A1B5D2}"/>
              </a:ext>
            </a:extLst>
          </p:cNvPr>
          <p:cNvSpPr/>
          <p:nvPr userDrawn="1"/>
        </p:nvSpPr>
        <p:spPr>
          <a:xfrm>
            <a:off x="11593512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xmlns="" id="{AE0591C1-6F20-4BE4-85E7-7EE8C6049D40}"/>
              </a:ext>
            </a:extLst>
          </p:cNvPr>
          <p:cNvSpPr/>
          <p:nvPr userDrawn="1"/>
        </p:nvSpPr>
        <p:spPr>
          <a:xfrm>
            <a:off x="11770200" y="-360000"/>
            <a:ext cx="720000" cy="72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15523768-A58A-4E80-A68E-77AAD4C4907B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3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1529A156-1A5A-4CD9-934D-3498D5AF37A1}"/>
              </a:ext>
            </a:extLst>
          </p:cNvPr>
          <p:cNvSpPr/>
          <p:nvPr userDrawn="1"/>
        </p:nvSpPr>
        <p:spPr>
          <a:xfrm>
            <a:off x="-762000" y="-914400"/>
            <a:ext cx="2336800" cy="233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19D3CFF-3C59-4B50-AF40-295BB77E2D1D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2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B6A2D-D7C3-492A-9A7C-B9B1F360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30DCB3-9117-4A82-84CA-FDDD87467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8B6642-8632-46B6-B978-C846D233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7B90-4909-479E-A01C-06432942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069E89-9D58-4C19-9A90-B17748A5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E54FAF-702D-460E-9860-75EBB404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C35766-5DA3-4CD6-A331-3FFB78587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259266-BF39-4550-8183-2817531F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706710-CD15-4B7C-BF0D-7AC77D24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DC2ADF-D9E6-4878-9614-51A3ABFD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51E446-D1BE-494E-A0CC-73468260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DC88FB-11F3-449E-B12E-18A80650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187A53-2A34-433D-98A8-CE3D9A96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F68F6-E3D4-4116-919E-BC1B51D3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30C087-48C0-4D8C-A047-40BD7E2C6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F52FE7-0181-471C-A34B-51565E9EA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736A896-C485-4121-97FE-2FEBBB22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B56E551-42C8-46BD-9EEE-91D21BA3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5D4D9DE-CD9A-44D4-B60D-3C01AB2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5FBDC1-19C9-4757-8F70-77C40673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B980EB1-BA4A-4593-B779-498B6572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F567163-F6E4-470A-A17C-019C87D4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C5EC9C8-63C7-48A4-8603-89DF73D0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64AEE3-7435-4244-B5CD-DDB0CD0F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32183C9-96DE-4686-870A-C80BACA4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EA4687-D57A-49B5-9514-735CF3B2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D9ED9A-F692-45EB-BF45-87703247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9F8CB9-7508-42D7-84A6-2382C314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06C950-5AD6-4563-866D-6F91B5BE3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5754-0585-46D0-99CC-16E3F56ED20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DFB5C-CA9A-4C81-9CB6-F69B29257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B2C3A4-27A7-4175-B7A3-873DB3E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xmlns="" id="{A216BDCB-8A58-4A8B-AE1F-C20820F9FD9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01126" y="2334827"/>
            <a:ext cx="4290874" cy="2183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84BD22-8AA4-4CD7-AAFC-BC0D0BFC5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555" y="2704729"/>
            <a:ext cx="9194307" cy="23876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4472C4"/>
                </a:solidFill>
                <a:latin typeface="+mn-lt"/>
              </a:rPr>
              <a:t>Влияние поведения на безопасность. </a:t>
            </a:r>
            <a:r>
              <a:rPr lang="ru-RU" sz="4400" dirty="0" smtClean="0">
                <a:solidFill>
                  <a:srgbClr val="4472C4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rgbClr val="4472C4"/>
                </a:solidFill>
                <a:latin typeface="+mn-lt"/>
              </a:rPr>
            </a:br>
            <a:r>
              <a:rPr lang="ru-RU" sz="4400" dirty="0" smtClean="0">
                <a:solidFill>
                  <a:srgbClr val="4472C4"/>
                </a:solidFill>
                <a:latin typeface="+mn-lt"/>
              </a:rPr>
              <a:t>Риск-ориентированный </a:t>
            </a:r>
            <a:r>
              <a:rPr lang="ru-RU" sz="4400" dirty="0">
                <a:solidFill>
                  <a:srgbClr val="4472C4"/>
                </a:solidFill>
                <a:latin typeface="+mn-lt"/>
              </a:rPr>
              <a:t>подход к обеспечению безопасности на уровне личности, общества, </a:t>
            </a:r>
            <a:r>
              <a:rPr lang="ru-RU" sz="4400" dirty="0" smtClean="0">
                <a:solidFill>
                  <a:srgbClr val="4472C4"/>
                </a:solidFill>
                <a:latin typeface="+mn-lt"/>
              </a:rPr>
              <a:t>государства.</a:t>
            </a:r>
            <a:endParaRPr lang="ru-RU" sz="4400" dirty="0">
              <a:solidFill>
                <a:srgbClr val="4472C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0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Влияние поведения на безопасность личности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Неосторожность.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4472C4"/>
                </a:solidFill>
              </a:rPr>
              <a:t>Это проявление невнимательности и небрежности, ведущее к рискованному поведению. Неосторожность проявляется в повседневных действиях: бег по лестнице, хождение по улице, уткнувшись в телефон, игнорирование очевидных опасностей. Это не обязательно преднамеренное пренебрежение безопасностью, а скорее следствие рассеянности или недостаточной концентрации. Последствия неосторожности могут быть различными – от ушибов до серьёзных травм. </a:t>
            </a:r>
          </a:p>
        </p:txBody>
      </p:sp>
    </p:spTree>
    <p:extLst>
      <p:ext uri="{BB962C8B-B14F-4D97-AF65-F5344CB8AC3E}">
        <p14:creationId xmlns:p14="http://schemas.microsoft.com/office/powerpoint/2010/main" val="10731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5037" y="3727267"/>
            <a:ext cx="3456963" cy="30564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Влияние поведения на безопасность личности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Игнорирование </a:t>
            </a:r>
            <a:r>
              <a:rPr lang="ru-RU" dirty="0" smtClean="0">
                <a:solidFill>
                  <a:srgbClr val="FF0000"/>
                </a:solidFill>
              </a:rPr>
              <a:t>предупреждений.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4472C4"/>
                </a:solidFill>
              </a:rPr>
              <a:t>Это сознательное или бессознательное пренебрежение сигналами об опасности. Люди игнорируют предупреждающие знаки, сигналы тревоги, инструкции, указания спасателей. Это может быть вызвано самоуверенностью, спешкой, недостатком уважения к </a:t>
            </a:r>
            <a:r>
              <a:rPr lang="ru-RU" dirty="0" smtClean="0">
                <a:solidFill>
                  <a:srgbClr val="4472C4"/>
                </a:solidFill>
              </a:rPr>
              <a:t>                    правилам </a:t>
            </a:r>
            <a:r>
              <a:rPr lang="ru-RU" dirty="0">
                <a:solidFill>
                  <a:srgbClr val="4472C4"/>
                </a:solidFill>
              </a:rPr>
              <a:t>или просто ленью. Последствия игнорирования предупреждений могут быть самыми серьёзными,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вплоть </a:t>
            </a:r>
            <a:r>
              <a:rPr lang="ru-RU" dirty="0">
                <a:solidFill>
                  <a:srgbClr val="4472C4"/>
                </a:solidFill>
              </a:rPr>
              <a:t>до гибели. </a:t>
            </a:r>
          </a:p>
        </p:txBody>
      </p:sp>
    </p:spTree>
    <p:extLst>
      <p:ext uri="{BB962C8B-B14F-4D97-AF65-F5344CB8AC3E}">
        <p14:creationId xmlns:p14="http://schemas.microsoft.com/office/powerpoint/2010/main" val="245883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659" y="4012748"/>
            <a:ext cx="4284616" cy="28452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Влияние поведения на безопасность личности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Несоблюдение правил дорожного </a:t>
            </a:r>
            <a:r>
              <a:rPr lang="ru-RU" dirty="0" smtClean="0">
                <a:solidFill>
                  <a:srgbClr val="FF0000"/>
                </a:solidFill>
              </a:rPr>
              <a:t>движения.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4472C4"/>
                </a:solidFill>
              </a:rPr>
              <a:t>Это один из самых распространенных факторов, приводящих к авариям и травмам. Нарушение правил может быть как со стороны пешеходов (переход дороги в неположенном месте, игнорирование светофоров), так и со стороны водителей (превышение скорости, управление автомобилем в нетрезвом состоянии). Последствия – от лёгких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                   повреждений </a:t>
            </a:r>
            <a:r>
              <a:rPr lang="ru-RU" dirty="0">
                <a:solidFill>
                  <a:srgbClr val="4472C4"/>
                </a:solidFill>
              </a:rPr>
              <a:t>до смерти.</a:t>
            </a:r>
          </a:p>
        </p:txBody>
      </p:sp>
    </p:spTree>
    <p:extLst>
      <p:ext uri="{BB962C8B-B14F-4D97-AF65-F5344CB8AC3E}">
        <p14:creationId xmlns:p14="http://schemas.microsoft.com/office/powerpoint/2010/main" val="207298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28" t="5334" r="16870" b="14794"/>
          <a:stretch/>
        </p:blipFill>
        <p:spPr>
          <a:xfrm>
            <a:off x="7898674" y="3100251"/>
            <a:ext cx="3984774" cy="36967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Влияние поведения на безопасность личности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Злоупотребление алкоголем и </a:t>
            </a:r>
            <a:r>
              <a:rPr lang="ru-RU" dirty="0" smtClean="0">
                <a:solidFill>
                  <a:srgbClr val="FF0000"/>
                </a:solidFill>
              </a:rPr>
              <a:t>наркотиками.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4472C4"/>
                </a:solidFill>
              </a:rPr>
              <a:t>Алкоголь и наркотики значительно снижают скорость реакции, ухудшают координацию движений, искажают восприятие действительности. Это делает человека крайне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уязвимым </a:t>
            </a:r>
            <a:r>
              <a:rPr lang="ru-RU" dirty="0">
                <a:solidFill>
                  <a:srgbClr val="4472C4"/>
                </a:solidFill>
              </a:rPr>
              <a:t>перед опасностями. Последствия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злоупотребления </a:t>
            </a:r>
            <a:r>
              <a:rPr lang="ru-RU" dirty="0">
                <a:solidFill>
                  <a:srgbClr val="4472C4"/>
                </a:solidFill>
              </a:rPr>
              <a:t>– от бытовых травм до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                тяжёлых </a:t>
            </a:r>
            <a:r>
              <a:rPr lang="ru-RU" dirty="0">
                <a:solidFill>
                  <a:srgbClr val="4472C4"/>
                </a:solidFill>
              </a:rPr>
              <a:t>аварий и смерти. </a:t>
            </a:r>
          </a:p>
        </p:txBody>
      </p:sp>
    </p:spTree>
    <p:extLst>
      <p:ext uri="{BB962C8B-B14F-4D97-AF65-F5344CB8AC3E}">
        <p14:creationId xmlns:p14="http://schemas.microsoft.com/office/powerpoint/2010/main" val="41575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09"/>
          <a:stretch/>
        </p:blipFill>
        <p:spPr>
          <a:xfrm>
            <a:off x="6540205" y="2664823"/>
            <a:ext cx="5957636" cy="41931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Влияние поведения на безопасность личности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Рискованное </a:t>
            </a:r>
            <a:r>
              <a:rPr lang="ru-RU" dirty="0" smtClean="0">
                <a:solidFill>
                  <a:srgbClr val="FF0000"/>
                </a:solidFill>
              </a:rPr>
              <a:t>поведение. 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4472C4"/>
                </a:solidFill>
              </a:rPr>
              <a:t>Занятие экстремальными видами спорта может быть безопасным, но только при условии надлежащей подготовки, наличия необходимого снаряжения и соблюдения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         техники </a:t>
            </a:r>
            <a:r>
              <a:rPr lang="ru-RU" dirty="0">
                <a:solidFill>
                  <a:srgbClr val="4472C4"/>
                </a:solidFill>
              </a:rPr>
              <a:t>безопасности. </a:t>
            </a: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4472C4"/>
                </a:solidFill>
              </a:rPr>
              <a:t>Несоблюдение </a:t>
            </a:r>
            <a:r>
              <a:rPr lang="ru-RU" dirty="0">
                <a:solidFill>
                  <a:srgbClr val="4472C4"/>
                </a:solidFill>
              </a:rPr>
              <a:t>этих условий приводит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                 к </a:t>
            </a:r>
            <a:r>
              <a:rPr lang="ru-RU" dirty="0">
                <a:solidFill>
                  <a:srgbClr val="4472C4"/>
                </a:solidFill>
              </a:rPr>
              <a:t>высокому риску травм. </a:t>
            </a:r>
          </a:p>
        </p:txBody>
      </p:sp>
    </p:spTree>
    <p:extLst>
      <p:ext uri="{BB962C8B-B14F-4D97-AF65-F5344CB8AC3E}">
        <p14:creationId xmlns:p14="http://schemas.microsoft.com/office/powerpoint/2010/main" val="17665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Риск-ориентированный подход на уровне личности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Риск-ориентированный подход на уровне личности </a:t>
            </a:r>
            <a:r>
              <a:rPr lang="ru-RU" dirty="0">
                <a:solidFill>
                  <a:srgbClr val="4472C4"/>
                </a:solidFill>
              </a:rPr>
              <a:t>подразумевает осознанное отношение к потенциальным опасностям и принятие мер по их минимизации. Это не паника и не избегание всего на свете, а взвешенный подход, основанный на оценке вероятности и тяжести </a:t>
            </a:r>
            <a:r>
              <a:rPr lang="ru-RU" dirty="0" smtClean="0">
                <a:solidFill>
                  <a:srgbClr val="4472C4"/>
                </a:solidFill>
              </a:rPr>
              <a:t>возможных </a:t>
            </a:r>
            <a:r>
              <a:rPr lang="ru-RU" dirty="0">
                <a:solidFill>
                  <a:srgbClr val="4472C4"/>
                </a:solidFill>
              </a:rPr>
              <a:t>последствий</a:t>
            </a:r>
            <a:r>
              <a:rPr lang="ru-RU" dirty="0" smtClean="0">
                <a:solidFill>
                  <a:srgbClr val="4472C4"/>
                </a:solidFill>
              </a:rPr>
              <a:t>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Оценка рисков в повседневной </a:t>
            </a:r>
            <a:r>
              <a:rPr lang="ru-RU" dirty="0" smtClean="0">
                <a:solidFill>
                  <a:srgbClr val="FF0000"/>
                </a:solidFill>
              </a:rPr>
              <a:t>жизни </a:t>
            </a:r>
            <a:r>
              <a:rPr lang="ru-RU" dirty="0" smtClean="0">
                <a:solidFill>
                  <a:srgbClr val="4472C4"/>
                </a:solidFill>
              </a:rPr>
              <a:t>- </a:t>
            </a:r>
            <a:r>
              <a:rPr lang="ru-RU" dirty="0">
                <a:solidFill>
                  <a:srgbClr val="4472C4"/>
                </a:solidFill>
              </a:rPr>
              <a:t>это непрерывный процесс, требующий внимательности и анализа ситуации. </a:t>
            </a: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Принятие обоснованных решений</a:t>
            </a:r>
            <a:r>
              <a:rPr lang="ru-RU" dirty="0">
                <a:solidFill>
                  <a:srgbClr val="4472C4"/>
                </a:solidFill>
              </a:rPr>
              <a:t>: после оценки рисков необходимо принять решение о действиях. </a:t>
            </a:r>
          </a:p>
        </p:txBody>
      </p:sp>
    </p:spTree>
    <p:extLst>
      <p:ext uri="{BB962C8B-B14F-4D97-AF65-F5344CB8AC3E}">
        <p14:creationId xmlns:p14="http://schemas.microsoft.com/office/powerpoint/2010/main" val="18640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Влияние поведения на безопасность общества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Коллективная ответственность: </a:t>
            </a:r>
            <a:r>
              <a:rPr lang="ru-RU" dirty="0">
                <a:solidFill>
                  <a:srgbClr val="4472C4"/>
                </a:solidFill>
              </a:rPr>
              <a:t>действия одной группы людей могут напрямую влиять на безопасность других. Это ключевой аспект, демонстрирующий взаимозависимость в обществе</a:t>
            </a:r>
            <a:r>
              <a:rPr lang="ru-RU" dirty="0" smtClean="0">
                <a:solidFill>
                  <a:srgbClr val="4472C4"/>
                </a:solidFill>
              </a:rPr>
              <a:t>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Социальные нормы и правила: </a:t>
            </a:r>
            <a:r>
              <a:rPr lang="ru-RU" dirty="0">
                <a:solidFill>
                  <a:srgbClr val="4472C4"/>
                </a:solidFill>
              </a:rPr>
              <a:t>это неписаные и писаные правила поведения, регулирующие взаимодействие людей в обществе. Их соблюдение создает предсказуемость и порядок, повышая безопасность.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48" y="3689168"/>
            <a:ext cx="38100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Риск-ориентированный подход на уровне общества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4472C4"/>
                </a:solidFill>
              </a:rPr>
              <a:t>Это стратегия, направленная на выявление, оценку и снижение </a:t>
            </a:r>
            <a:r>
              <a:rPr lang="ru-RU" dirty="0" smtClean="0">
                <a:solidFill>
                  <a:srgbClr val="4472C4"/>
                </a:solidFill>
              </a:rPr>
              <a:t>рисков</a:t>
            </a:r>
            <a:r>
              <a:rPr lang="ru-RU" dirty="0">
                <a:solidFill>
                  <a:srgbClr val="4472C4"/>
                </a:solidFill>
              </a:rPr>
              <a:t>, угрожающих безопасности общества</a:t>
            </a:r>
            <a:r>
              <a:rPr lang="ru-RU" dirty="0" smtClean="0">
                <a:solidFill>
                  <a:srgbClr val="4472C4"/>
                </a:solidFill>
              </a:rPr>
              <a:t>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Работа правоохранительных органов</a:t>
            </a:r>
            <a:r>
              <a:rPr lang="ru-RU" dirty="0" smtClean="0">
                <a:solidFill>
                  <a:srgbClr val="4472C4"/>
                </a:solidFill>
              </a:rPr>
              <a:t>: предупреждение </a:t>
            </a:r>
            <a:r>
              <a:rPr lang="ru-RU" dirty="0">
                <a:solidFill>
                  <a:srgbClr val="4472C4"/>
                </a:solidFill>
              </a:rPr>
              <a:t>преступлений, расследование происшествий, обеспечение общественного порядка. </a:t>
            </a: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Профилактические </a:t>
            </a:r>
            <a:r>
              <a:rPr lang="ru-RU" dirty="0">
                <a:solidFill>
                  <a:srgbClr val="FF0000"/>
                </a:solidFill>
              </a:rPr>
              <a:t>мероприятия</a:t>
            </a:r>
            <a:r>
              <a:rPr lang="ru-RU" dirty="0">
                <a:solidFill>
                  <a:srgbClr val="4472C4"/>
                </a:solidFill>
              </a:rPr>
              <a:t>: </a:t>
            </a: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4472C4"/>
                </a:solidFill>
              </a:rPr>
              <a:t>проведение </a:t>
            </a:r>
            <a:r>
              <a:rPr lang="ru-RU" dirty="0">
                <a:solidFill>
                  <a:srgbClr val="4472C4"/>
                </a:solidFill>
              </a:rPr>
              <a:t>информационных кампаний,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          обучение </a:t>
            </a:r>
            <a:r>
              <a:rPr lang="ru-RU" dirty="0">
                <a:solidFill>
                  <a:srgbClr val="4472C4"/>
                </a:solidFill>
              </a:rPr>
              <a:t>населения правилам безопасности,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          создание </a:t>
            </a:r>
            <a:r>
              <a:rPr lang="ru-RU" dirty="0">
                <a:solidFill>
                  <a:srgbClr val="4472C4"/>
                </a:solidFill>
              </a:rPr>
              <a:t>безопасных условий жизни.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05815" y="3122278"/>
            <a:ext cx="4686185" cy="40119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Риск-ориентированный подход на уровне общества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533119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Социальная </a:t>
            </a:r>
            <a:r>
              <a:rPr lang="ru-RU" dirty="0">
                <a:solidFill>
                  <a:srgbClr val="FF0000"/>
                </a:solidFill>
              </a:rPr>
              <a:t>реклама</a:t>
            </a:r>
            <a:r>
              <a:rPr lang="ru-RU" dirty="0">
                <a:solidFill>
                  <a:srgbClr val="4472C4"/>
                </a:solidFill>
              </a:rPr>
              <a:t>: повышение осведомленности населения о рисках и способах их снижения.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Образовательные программы</a:t>
            </a:r>
            <a:r>
              <a:rPr lang="ru-RU" dirty="0">
                <a:solidFill>
                  <a:srgbClr val="4472C4"/>
                </a:solidFill>
              </a:rPr>
              <a:t>: включение тем безопасности в школьные программы, обучение навыкам безопасного </a:t>
            </a:r>
            <a:r>
              <a:rPr lang="ru-RU" dirty="0" smtClean="0">
                <a:solidFill>
                  <a:srgbClr val="4472C4"/>
                </a:solidFill>
              </a:rPr>
              <a:t>                 поведения</a:t>
            </a:r>
            <a:r>
              <a:rPr lang="ru-RU" dirty="0">
                <a:solidFill>
                  <a:srgbClr val="4472C4"/>
                </a:solidFill>
              </a:rPr>
              <a:t>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Развитие инфраструктуры</a:t>
            </a:r>
            <a:r>
              <a:rPr lang="ru-RU" dirty="0">
                <a:solidFill>
                  <a:srgbClr val="4472C4"/>
                </a:solidFill>
              </a:rPr>
              <a:t>: строительство </a:t>
            </a:r>
            <a:r>
              <a:rPr lang="ru-RU" dirty="0" smtClean="0">
                <a:solidFill>
                  <a:srgbClr val="4472C4"/>
                </a:solidFill>
              </a:rPr>
              <a:t>безопасных                               </a:t>
            </a:r>
            <a:r>
              <a:rPr lang="ru-RU" dirty="0">
                <a:solidFill>
                  <a:srgbClr val="4472C4"/>
                </a:solidFill>
              </a:rPr>
              <a:t>дорог, создание благоприятной городской среды, </a:t>
            </a:r>
            <a:r>
              <a:rPr lang="ru-RU" dirty="0" smtClean="0">
                <a:solidFill>
                  <a:srgbClr val="4472C4"/>
                </a:solidFill>
              </a:rPr>
              <a:t>                             обеспечение </a:t>
            </a:r>
            <a:r>
              <a:rPr lang="ru-RU" dirty="0">
                <a:solidFill>
                  <a:srgbClr val="4472C4"/>
                </a:solidFill>
              </a:rPr>
              <a:t>доступа к медицинской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40691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Влияние поведения на безопасность государства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Влияние поведения на безопасность государства </a:t>
            </a:r>
            <a:r>
              <a:rPr lang="ru-RU" dirty="0">
                <a:solidFill>
                  <a:srgbClr val="4472C4"/>
                </a:solidFill>
              </a:rPr>
              <a:t>— сложная тема, затрагивающая множество аспектов жизни общества и деятельности государства. Рассмотрим её через призму трёх ключевых аспектов: </a:t>
            </a:r>
            <a:endParaRPr lang="ru-RU" dirty="0" smtClean="0">
              <a:solidFill>
                <a:srgbClr val="4472C4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dirty="0" smtClean="0">
                <a:solidFill>
                  <a:srgbClr val="4472C4"/>
                </a:solidFill>
              </a:rPr>
              <a:t>национальная безопасность,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dirty="0" smtClean="0">
                <a:solidFill>
                  <a:srgbClr val="4472C4"/>
                </a:solidFill>
              </a:rPr>
              <a:t>роль государства,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dirty="0" smtClean="0">
                <a:solidFill>
                  <a:srgbClr val="4472C4"/>
                </a:solidFill>
              </a:rPr>
              <a:t>риск-ориентированный подход </a:t>
            </a:r>
            <a:r>
              <a:rPr lang="ru-RU" dirty="0">
                <a:solidFill>
                  <a:srgbClr val="4472C4"/>
                </a:solidFill>
              </a:rPr>
              <a:t>на государственном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39035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Актуальность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4472C4"/>
                </a:solidFill>
              </a:rPr>
              <a:t>Статистика показывает, что значительная часть происшествий, травм и смертей вызвана именно человеческим фактором — неосторожностью, несоблюдением правил безопасности, неправильной оценкой рисков. </a:t>
            </a:r>
            <a:endParaRPr lang="en-US" dirty="0">
              <a:solidFill>
                <a:srgbClr val="4472C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128" y="3670348"/>
            <a:ext cx="4255744" cy="318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1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273" y="3310295"/>
            <a:ext cx="4554727" cy="35477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Национальная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безопасность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Терроризм</a:t>
            </a:r>
            <a:r>
              <a:rPr lang="ru-RU" dirty="0">
                <a:solidFill>
                  <a:srgbClr val="4472C4"/>
                </a:solidFill>
              </a:rPr>
              <a:t>: террористические акты, направленные на дестабилизацию государства, причинение вреда населению и подрыв государственных институтов, являются прямым следствием действий отдельных лиц или групп. </a:t>
            </a: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4472C4"/>
                </a:solidFill>
              </a:rPr>
              <a:t>Радикализация</a:t>
            </a:r>
            <a:r>
              <a:rPr lang="ru-RU" dirty="0">
                <a:solidFill>
                  <a:srgbClr val="4472C4"/>
                </a:solidFill>
              </a:rPr>
              <a:t>, вербовка в </a:t>
            </a:r>
            <a:r>
              <a:rPr lang="ru-RU" dirty="0" smtClean="0">
                <a:solidFill>
                  <a:srgbClr val="4472C4"/>
                </a:solidFill>
              </a:rPr>
              <a:t>террористические                                                              </a:t>
            </a:r>
            <a:r>
              <a:rPr lang="ru-RU" dirty="0">
                <a:solidFill>
                  <a:srgbClr val="4472C4"/>
                </a:solidFill>
              </a:rPr>
              <a:t>организации – это процессы, вовлекающие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         граждан </a:t>
            </a:r>
            <a:r>
              <a:rPr lang="ru-RU" dirty="0">
                <a:solidFill>
                  <a:srgbClr val="4472C4"/>
                </a:solidFill>
              </a:rPr>
              <a:t>и угрожающие </a:t>
            </a:r>
            <a:r>
              <a:rPr lang="ru-RU" dirty="0" smtClean="0">
                <a:solidFill>
                  <a:srgbClr val="4472C4"/>
                </a:solidFill>
              </a:rPr>
              <a:t>безопасности                                                                     </a:t>
            </a:r>
            <a:r>
              <a:rPr lang="ru-RU" dirty="0">
                <a:solidFill>
                  <a:srgbClr val="4472C4"/>
                </a:solidFill>
              </a:rPr>
              <a:t>страны.</a:t>
            </a:r>
          </a:p>
        </p:txBody>
      </p:sp>
    </p:spTree>
    <p:extLst>
      <p:ext uri="{BB962C8B-B14F-4D97-AF65-F5344CB8AC3E}">
        <p14:creationId xmlns:p14="http://schemas.microsoft.com/office/powerpoint/2010/main" val="19005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8186"/>
          <a:stretch/>
        </p:blipFill>
        <p:spPr>
          <a:xfrm>
            <a:off x="5942371" y="2905125"/>
            <a:ext cx="6249629" cy="39528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Национальная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безопасность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Киберпреступность</a:t>
            </a:r>
            <a:r>
              <a:rPr lang="ru-RU" dirty="0">
                <a:solidFill>
                  <a:srgbClr val="4472C4"/>
                </a:solidFill>
              </a:rPr>
              <a:t>: хакерские атаки на государственные информационные системы, кража данных, распространение дезинформации – всё это подрывает национальную безопасность, нанося экономический ущерб и ослабляя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государственный </a:t>
            </a:r>
            <a:r>
              <a:rPr lang="ru-RU" dirty="0">
                <a:solidFill>
                  <a:srgbClr val="4472C4"/>
                </a:solidFill>
              </a:rPr>
              <a:t>контроль. </a:t>
            </a: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4472C4"/>
                </a:solidFill>
              </a:rPr>
              <a:t>Низкая </a:t>
            </a:r>
            <a:r>
              <a:rPr lang="ru-RU" dirty="0">
                <a:solidFill>
                  <a:srgbClr val="4472C4"/>
                </a:solidFill>
              </a:rPr>
              <a:t>цифровая </a:t>
            </a:r>
            <a:r>
              <a:rPr lang="ru-RU" dirty="0" smtClean="0">
                <a:solidFill>
                  <a:srgbClr val="4472C4"/>
                </a:solidFill>
              </a:rPr>
              <a:t>грамотность </a:t>
            </a:r>
            <a:r>
              <a:rPr lang="ru-RU" dirty="0">
                <a:solidFill>
                  <a:srgbClr val="4472C4"/>
                </a:solidFill>
              </a:rPr>
              <a:t>граждан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       увеличивает </a:t>
            </a:r>
            <a:r>
              <a:rPr lang="ru-RU" dirty="0">
                <a:solidFill>
                  <a:srgbClr val="4472C4"/>
                </a:solidFill>
              </a:rPr>
              <a:t>уязвимость </a:t>
            </a:r>
            <a:r>
              <a:rPr lang="ru-RU" dirty="0" smtClean="0">
                <a:solidFill>
                  <a:srgbClr val="4472C4"/>
                </a:solidFill>
              </a:rPr>
              <a:t>государства </a:t>
            </a:r>
            <a:r>
              <a:rPr lang="ru-RU" dirty="0">
                <a:solidFill>
                  <a:srgbClr val="4472C4"/>
                </a:solidFill>
              </a:rPr>
              <a:t>перед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киберугрозами</a:t>
            </a:r>
            <a:r>
              <a:rPr lang="ru-RU" dirty="0">
                <a:solidFill>
                  <a:srgbClr val="4472C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0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520" y="2676525"/>
            <a:ext cx="6949679" cy="46331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Национальная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безопасность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Экологические катастрофы</a:t>
            </a:r>
            <a:r>
              <a:rPr lang="ru-RU" dirty="0">
                <a:solidFill>
                  <a:srgbClr val="4472C4"/>
                </a:solidFill>
              </a:rPr>
              <a:t>: небрежное отношение к природе, загрязнение окружающей среды, несоблюдение экологических норм могут привести к катастрофическим последствиям, наносящим ущерб здоровью населения и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          экономике </a:t>
            </a:r>
            <a:r>
              <a:rPr lang="ru-RU" dirty="0">
                <a:solidFill>
                  <a:srgbClr val="4472C4"/>
                </a:solidFill>
              </a:rPr>
              <a:t>страны. </a:t>
            </a: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4472C4"/>
                </a:solidFill>
              </a:rPr>
              <a:t>Например</a:t>
            </a:r>
            <a:r>
              <a:rPr lang="ru-RU" dirty="0">
                <a:solidFill>
                  <a:srgbClr val="4472C4"/>
                </a:solidFill>
              </a:rPr>
              <a:t>, загрязнение источников воды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                         или </a:t>
            </a:r>
            <a:r>
              <a:rPr lang="ru-RU" dirty="0">
                <a:solidFill>
                  <a:srgbClr val="4472C4"/>
                </a:solidFill>
              </a:rPr>
              <a:t>масштабные лесные пожары из-за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           человеческой </a:t>
            </a:r>
            <a:r>
              <a:rPr lang="ru-RU" dirty="0">
                <a:solidFill>
                  <a:srgbClr val="4472C4"/>
                </a:solidFill>
              </a:rPr>
              <a:t>халатности.</a:t>
            </a:r>
          </a:p>
        </p:txBody>
      </p:sp>
    </p:spTree>
    <p:extLst>
      <p:ext uri="{BB962C8B-B14F-4D97-AF65-F5344CB8AC3E}">
        <p14:creationId xmlns:p14="http://schemas.microsoft.com/office/powerpoint/2010/main" val="360925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Национальная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безопасность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Внутренние конфликты</a:t>
            </a:r>
            <a:r>
              <a:rPr lang="ru-RU" dirty="0">
                <a:solidFill>
                  <a:srgbClr val="4472C4"/>
                </a:solidFill>
              </a:rPr>
              <a:t>: разжигание межнациональной розни, пропаганда ненависти, участие в незаконных группировках – все это дестабилизирует общество и ослабляет государство изнутри.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1" r="7781"/>
          <a:stretch/>
        </p:blipFill>
        <p:spPr>
          <a:xfrm>
            <a:off x="3424640" y="3286126"/>
            <a:ext cx="5342720" cy="35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2038349"/>
            <a:ext cx="5218113" cy="52181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Роль государства в обеспечении безопасности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Законодательство</a:t>
            </a:r>
            <a:r>
              <a:rPr lang="ru-RU" dirty="0">
                <a:solidFill>
                  <a:srgbClr val="4472C4"/>
                </a:solidFill>
              </a:rPr>
              <a:t>: разработка и принятие законов, направленных на предотвращение и пресечение преступлений,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защиту </a:t>
            </a:r>
            <a:r>
              <a:rPr lang="ru-RU" dirty="0">
                <a:solidFill>
                  <a:srgbClr val="4472C4"/>
                </a:solidFill>
              </a:rPr>
              <a:t>государственной тайны, регулирование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  оборота </a:t>
            </a:r>
            <a:r>
              <a:rPr lang="ru-RU" dirty="0">
                <a:solidFill>
                  <a:srgbClr val="4472C4"/>
                </a:solidFill>
              </a:rPr>
              <a:t>оружия и т.д. 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4472C4"/>
                </a:solidFill>
              </a:rPr>
              <a:t>Правоохранительные органы: полиция,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     прокуратура</a:t>
            </a:r>
            <a:r>
              <a:rPr lang="ru-RU" dirty="0">
                <a:solidFill>
                  <a:srgbClr val="4472C4"/>
                </a:solidFill>
              </a:rPr>
              <a:t>, суды – обеспечивают правопорядок,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преследуют </a:t>
            </a:r>
            <a:r>
              <a:rPr lang="ru-RU" dirty="0">
                <a:solidFill>
                  <a:srgbClr val="4472C4"/>
                </a:solidFill>
              </a:rPr>
              <a:t>преступников, защищают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                      права </a:t>
            </a:r>
            <a:r>
              <a:rPr lang="ru-RU" dirty="0">
                <a:solidFill>
                  <a:srgbClr val="4472C4"/>
                </a:solidFill>
              </a:rPr>
              <a:t>граждан. </a:t>
            </a:r>
            <a:br>
              <a:rPr lang="ru-RU" dirty="0">
                <a:solidFill>
                  <a:srgbClr val="4472C4"/>
                </a:solidFill>
              </a:rPr>
            </a:br>
            <a:endParaRPr lang="ru-RU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Роль государства в обеспечении безопасности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Специальные службы</a:t>
            </a:r>
            <a:r>
              <a:rPr lang="ru-RU" dirty="0">
                <a:solidFill>
                  <a:srgbClr val="4472C4"/>
                </a:solidFill>
              </a:rPr>
              <a:t>: разведывательные и контрразведывательные органы, пограничные войска, спецназ – обеспечивают защиту государства от внешних и внутренних угроз.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5"/>
          <a:stretch/>
        </p:blipFill>
        <p:spPr>
          <a:xfrm>
            <a:off x="4235522" y="3228975"/>
            <a:ext cx="3720955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61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Роль государства в обеспечении безопасности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Международное сотрудничество</a:t>
            </a:r>
            <a:r>
              <a:rPr lang="ru-RU" dirty="0">
                <a:solidFill>
                  <a:srgbClr val="4472C4"/>
                </a:solidFill>
              </a:rPr>
              <a:t>: сотрудничество с другими государствами в борьбе с терроризмом, организованной преступностью, киберпреступностью, а также в сфере безопасности окружающей среды.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182" y="3657600"/>
            <a:ext cx="452563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Риск-ориентированный подход на уровне государства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Оценка угроз</a:t>
            </a:r>
            <a:r>
              <a:rPr lang="ru-RU" dirty="0">
                <a:solidFill>
                  <a:srgbClr val="4472C4"/>
                </a:solidFill>
              </a:rPr>
              <a:t>: систематический анализ потенциальных угроз национальной безопасности, определение их вероятности и тяжести последствий</a:t>
            </a:r>
            <a:r>
              <a:rPr lang="ru-RU" dirty="0" smtClean="0">
                <a:solidFill>
                  <a:srgbClr val="4472C4"/>
                </a:solidFill>
              </a:rPr>
              <a:t>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dirty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Разработка стратегий безопасности</a:t>
            </a:r>
            <a:r>
              <a:rPr lang="ru-RU" dirty="0">
                <a:solidFill>
                  <a:srgbClr val="4472C4"/>
                </a:solidFill>
              </a:rPr>
              <a:t>: создание комплексных планов по противодействию угрозам, включая законодательные, правоохранительные, военные и другие меры. </a:t>
            </a:r>
            <a:br>
              <a:rPr lang="ru-RU" dirty="0">
                <a:solidFill>
                  <a:srgbClr val="4472C4"/>
                </a:solidFill>
              </a:rPr>
            </a:br>
            <a:endParaRPr lang="ru-RU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Риск-ориентированный подход на уровне государства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Превентивные меры</a:t>
            </a:r>
            <a:r>
              <a:rPr lang="ru-RU" dirty="0">
                <a:solidFill>
                  <a:srgbClr val="4472C4"/>
                </a:solidFill>
              </a:rPr>
              <a:t>: проведение профилактических мероприятий, направленных на предотвращение угроз, таких как пропаганда патриотизма, повышение правовой грамотности населения, борьба с экстремизмом и терроризмом.  </a:t>
            </a: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dirty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Адаптация к изменяющимся угрозам</a:t>
            </a:r>
            <a:r>
              <a:rPr lang="ru-RU" dirty="0">
                <a:solidFill>
                  <a:srgbClr val="4472C4"/>
                </a:solidFill>
              </a:rPr>
              <a:t>: постоянный мониторинг ситуации, анализ новых угроз и корректировка стратегий безопасности в соответствии с ними.</a:t>
            </a:r>
          </a:p>
        </p:txBody>
      </p:sp>
    </p:spTree>
    <p:extLst>
      <p:ext uri="{BB962C8B-B14F-4D97-AF65-F5344CB8AC3E}">
        <p14:creationId xmlns:p14="http://schemas.microsoft.com/office/powerpoint/2010/main" val="9674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Выводы и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4472C4"/>
                </a:solidFill>
              </a:rPr>
              <a:t>Безопасность - это не просто набор правил, это образ мышления. </a:t>
            </a:r>
            <a:r>
              <a:rPr lang="ru-RU" dirty="0" smtClean="0">
                <a:solidFill>
                  <a:srgbClr val="4472C4"/>
                </a:solidFill>
              </a:rPr>
              <a:t>Используйте </a:t>
            </a:r>
            <a:r>
              <a:rPr lang="ru-RU" dirty="0">
                <a:solidFill>
                  <a:srgbClr val="4472C4"/>
                </a:solidFill>
              </a:rPr>
              <a:t>полученные </a:t>
            </a:r>
            <a:r>
              <a:rPr lang="ru-RU" dirty="0" smtClean="0">
                <a:solidFill>
                  <a:srgbClr val="4472C4"/>
                </a:solidFill>
              </a:rPr>
              <a:t>знания</a:t>
            </a:r>
            <a:r>
              <a:rPr lang="ru-RU" dirty="0">
                <a:solidFill>
                  <a:srgbClr val="4472C4"/>
                </a:solidFill>
              </a:rPr>
              <a:t>, </a:t>
            </a:r>
            <a:r>
              <a:rPr lang="ru-RU" dirty="0" smtClean="0">
                <a:solidFill>
                  <a:srgbClr val="4472C4"/>
                </a:solidFill>
              </a:rPr>
              <a:t>чтобы </a:t>
            </a:r>
            <a:r>
              <a:rPr lang="ru-RU" dirty="0">
                <a:solidFill>
                  <a:srgbClr val="4472C4"/>
                </a:solidFill>
              </a:rPr>
              <a:t>защитить себя и окружающих. </a:t>
            </a: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4472C4"/>
                </a:solidFill>
              </a:rPr>
              <a:t>Помните, </a:t>
            </a:r>
            <a:r>
              <a:rPr lang="ru-RU" dirty="0">
                <a:solidFill>
                  <a:srgbClr val="4472C4"/>
                </a:solidFill>
              </a:rPr>
              <a:t>что безопасность - это наша общая ответственность, и вместе мы можем сделать мир более безопасным и счастливым.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84" y="4191000"/>
            <a:ext cx="2328032" cy="25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4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39"/>
          <a:stretch/>
        </p:blipFill>
        <p:spPr>
          <a:xfrm>
            <a:off x="8176465" y="3216625"/>
            <a:ext cx="4093913" cy="371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Виктимность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виктимное поведение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Виктимность</a:t>
            </a:r>
            <a:r>
              <a:rPr lang="ru-RU" dirty="0">
                <a:solidFill>
                  <a:srgbClr val="4472C4"/>
                </a:solidFill>
              </a:rPr>
              <a:t> — это предрасположенность человека стать жертвой преступления или неблагоприятных обстоятельств в силу своих личных качеств, действий или социального положения. </a:t>
            </a: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4472C4"/>
                </a:solidFill>
              </a:rPr>
              <a:t>Другими </a:t>
            </a:r>
            <a:r>
              <a:rPr lang="ru-RU" dirty="0">
                <a:solidFill>
                  <a:srgbClr val="4472C4"/>
                </a:solidFill>
              </a:rPr>
              <a:t>словами, это склонность попадать в ситуации, где повышается вероятность стать объектом агрессии, </a:t>
            </a:r>
            <a:r>
              <a:rPr lang="ru-RU" dirty="0" smtClean="0">
                <a:solidFill>
                  <a:srgbClr val="4472C4"/>
                </a:solidFill>
              </a:rPr>
              <a:t>                                        насилия </a:t>
            </a:r>
            <a:r>
              <a:rPr lang="ru-RU" dirty="0">
                <a:solidFill>
                  <a:srgbClr val="4472C4"/>
                </a:solidFill>
              </a:rPr>
              <a:t>или иного вреда.</a:t>
            </a:r>
            <a:endParaRPr lang="en-US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01126" y="2334827"/>
            <a:ext cx="4290874" cy="2183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84BD22-8AA4-4CD7-AAFC-BC0D0BFC5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055" y="1476004"/>
            <a:ext cx="9194307" cy="23876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4472C4"/>
                </a:solidFill>
                <a:latin typeface="+mn-lt"/>
              </a:rPr>
              <a:t>Спасибо за внимание!</a:t>
            </a:r>
            <a:endParaRPr lang="ru-RU" sz="4400" dirty="0">
              <a:solidFill>
                <a:srgbClr val="4472C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0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Виктимность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4472C4"/>
                </a:solidFill>
              </a:rPr>
              <a:t>Что </a:t>
            </a:r>
            <a:r>
              <a:rPr lang="ru-RU" dirty="0">
                <a:solidFill>
                  <a:srgbClr val="4472C4"/>
                </a:solidFill>
              </a:rPr>
              <a:t>включает в себя модель поведения, при которой человек становится более уязвимым к </a:t>
            </a:r>
            <a:r>
              <a:rPr lang="ru-RU" dirty="0" smtClean="0">
                <a:solidFill>
                  <a:srgbClr val="4472C4"/>
                </a:solidFill>
              </a:rPr>
              <a:t>опасностям? 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4472C4"/>
                </a:solidFill>
              </a:rPr>
              <a:t>Как </a:t>
            </a:r>
            <a:r>
              <a:rPr lang="ru-RU" dirty="0">
                <a:solidFill>
                  <a:srgbClr val="4472C4"/>
                </a:solidFill>
              </a:rPr>
              <a:t>правило, такие люди ведут себя неосторожно, проявляют недостаточную осмотрительность или доверчивость в ситуациях, требующих бдительности. Признаками могут быть чрезмерная открытость перед незнакомцами, неумение предвидеть возможные риски, пассивное или агрессивное реагирование на </a:t>
            </a:r>
            <a:r>
              <a:rPr lang="ru-RU" dirty="0" smtClean="0">
                <a:solidFill>
                  <a:srgbClr val="4472C4"/>
                </a:solidFill>
              </a:rPr>
              <a:t>угрозы.</a:t>
            </a:r>
            <a:endParaRPr lang="en-US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Виктимность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4472C4"/>
                </a:solidFill>
              </a:rPr>
              <a:t>Кроме того, существует различие между активной и пассивной уязвимостью. </a:t>
            </a:r>
            <a:r>
              <a:rPr lang="ru-RU" dirty="0">
                <a:solidFill>
                  <a:srgbClr val="FF0000"/>
                </a:solidFill>
              </a:rPr>
              <a:t>Активная виктимность </a:t>
            </a:r>
            <a:r>
              <a:rPr lang="ru-RU" dirty="0">
                <a:solidFill>
                  <a:srgbClr val="4472C4"/>
                </a:solidFill>
              </a:rPr>
              <a:t>проявляется в провокационных или агрессивных действиях, которые способны вызывать негативную реакцию со стороны окружающих, в то время как </a:t>
            </a:r>
            <a:r>
              <a:rPr lang="ru-RU" dirty="0">
                <a:solidFill>
                  <a:srgbClr val="FF0000"/>
                </a:solidFill>
              </a:rPr>
              <a:t>пассивная</a:t>
            </a:r>
            <a:r>
              <a:rPr lang="ru-RU" dirty="0">
                <a:solidFill>
                  <a:srgbClr val="4472C4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виктимность </a:t>
            </a:r>
            <a:r>
              <a:rPr lang="ru-RU" dirty="0" smtClean="0">
                <a:solidFill>
                  <a:srgbClr val="4472C4"/>
                </a:solidFill>
              </a:rPr>
              <a:t>характеризуется </a:t>
            </a:r>
            <a:r>
              <a:rPr lang="ru-RU" dirty="0">
                <a:solidFill>
                  <a:srgbClr val="4472C4"/>
                </a:solidFill>
              </a:rPr>
              <a:t>неуверенностью, слабой волей и неспособностью защищать свои интересы. Оба этих типа создают условия для того, чтобы человек оказался в небезопасной ситуации.</a:t>
            </a:r>
            <a:endParaRPr lang="en-US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иктимное поведение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1825624"/>
            <a:ext cx="10752909" cy="503237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Отсутствие бдительности. </a:t>
            </a:r>
            <a:r>
              <a:rPr lang="ru-RU" dirty="0">
                <a:solidFill>
                  <a:srgbClr val="4472C4"/>
                </a:solidFill>
              </a:rPr>
              <a:t>Когда мы не обращаем внимания на окружающую обстановку, не замечаем подозрительных людей или не замечаем опасных ситуаций, мы становимся более уязвимыми.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Доверчивость. </a:t>
            </a:r>
            <a:r>
              <a:rPr lang="ru-RU" dirty="0">
                <a:solidFill>
                  <a:srgbClr val="4472C4"/>
                </a:solidFill>
              </a:rPr>
              <a:t>Чрезмерная доверчивость может привести к тому, что мы поверим обманщику или попадем в ловушку мошенников. Важно быть осторожным, но не терять веру в добро.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Незнание правил безопасности. </a:t>
            </a:r>
            <a:r>
              <a:rPr lang="ru-RU" dirty="0">
                <a:solidFill>
                  <a:srgbClr val="4472C4"/>
                </a:solidFill>
              </a:rPr>
              <a:t>Многие проблемы можно избежать, если знать правила безопасности, например, как переходить дорогу, как пользоваться электроприборами, как вести себя в опасной ситуации.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Безопасное поведение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Безопасное поведение </a:t>
            </a:r>
            <a:r>
              <a:rPr lang="ru-RU" dirty="0">
                <a:solidFill>
                  <a:srgbClr val="4472C4"/>
                </a:solidFill>
              </a:rPr>
              <a:t>- это осознанное выбор действий, которые минимизируют риск возникновения опасных ситуаций. Это не значит, что нужно бояться всего на свете и сидеть дома. Это значит, что нужно быть внимательным, осторожным и предусмотрительным.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62"/>
          <a:stretch/>
        </p:blipFill>
        <p:spPr>
          <a:xfrm>
            <a:off x="4147456" y="3851554"/>
            <a:ext cx="5101047" cy="300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Характеристики безопасного поведения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34" y="1825623"/>
            <a:ext cx="10709366" cy="61688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4000" dirty="0">
                <a:solidFill>
                  <a:srgbClr val="FF0000"/>
                </a:solidFill>
              </a:rPr>
              <a:t>Ответственность. </a:t>
            </a:r>
            <a:r>
              <a:rPr lang="ru-RU" sz="4000" dirty="0">
                <a:solidFill>
                  <a:srgbClr val="4472C4"/>
                </a:solidFill>
              </a:rPr>
              <a:t>Безопасное поведение предполагает ответственность за себя и за других. Важно понимать, что наши действия могут повлиять на безопасность не только нас самих, но и окружающих.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4000" dirty="0">
                <a:solidFill>
                  <a:srgbClr val="FF0000"/>
                </a:solidFill>
              </a:rPr>
              <a:t>Внимательность.</a:t>
            </a:r>
            <a:r>
              <a:rPr lang="ru-RU" sz="4000" dirty="0">
                <a:solidFill>
                  <a:srgbClr val="4472C4"/>
                </a:solidFill>
              </a:rPr>
              <a:t> Важно быть внимательным к окружающему миру: смотреть по сторонам, обращать внимание на подозрительных людей, не отвлекаться на телефон во время движения по улице.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4000" dirty="0">
                <a:solidFill>
                  <a:srgbClr val="FF0000"/>
                </a:solidFill>
              </a:rPr>
              <a:t>Разумный риск. </a:t>
            </a:r>
            <a:r>
              <a:rPr lang="ru-RU" sz="4000" dirty="0">
                <a:solidFill>
                  <a:srgbClr val="4472C4"/>
                </a:solidFill>
              </a:rPr>
              <a:t>Не все риски одинаковы. Важно уметь оценивать опасность и принимать рациональные решения. Не стоит бояться жизни, но и не нужно безрассудно рисковать.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4472C4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4472C4"/>
                </a:solidFill>
              </a:rPr>
              <a:t> </a:t>
            </a:r>
            <a:endParaRPr lang="ru-RU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Влияние поведения на безопасность личности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3E2E5-1CF5-4B47-B326-B3AEE2F2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1121"/>
            <a:ext cx="10515600" cy="5454742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Незнание правил </a:t>
            </a:r>
            <a:r>
              <a:rPr lang="ru-RU" dirty="0" smtClean="0">
                <a:solidFill>
                  <a:srgbClr val="FF0000"/>
                </a:solidFill>
              </a:rPr>
              <a:t>безопасности.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4472C4"/>
                </a:solidFill>
              </a:rPr>
              <a:t>Этот фактор является основой многих несчастных случаев. Без понимания потенциальных опасностей и мер предосторожности человек становится уязвим для травм и других негативных последствий. Незнание может касаться различных сфер жизни: пожарной безопасности, правил поведения на воде, обращения с химическими веществами, использования электроприборов и т.д. Последствия незнания могут варьироваться от незначительных повреждений до смертельных исходов. </a:t>
            </a:r>
          </a:p>
        </p:txBody>
      </p:sp>
    </p:spTree>
    <p:extLst>
      <p:ext uri="{BB962C8B-B14F-4D97-AF65-F5344CB8AC3E}">
        <p14:creationId xmlns:p14="http://schemas.microsoft.com/office/powerpoint/2010/main" val="18146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1447</Words>
  <Application>Microsoft Office PowerPoint</Application>
  <PresentationFormat>Широкоэкранный</PresentationFormat>
  <Paragraphs>96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Влияние поведения на безопасность.  Риск-ориентированный подход к обеспечению безопасности на уровне личности, общества, государства.</vt:lpstr>
      <vt:lpstr>Актуальность</vt:lpstr>
      <vt:lpstr>Виктимность и виктимное поведение</vt:lpstr>
      <vt:lpstr>Виктимность</vt:lpstr>
      <vt:lpstr>Виктимность</vt:lpstr>
      <vt:lpstr>Виктимное поведение</vt:lpstr>
      <vt:lpstr>Безопасное поведение</vt:lpstr>
      <vt:lpstr>Характеристики безопасного поведения</vt:lpstr>
      <vt:lpstr>Влияние поведения на безопасность личности</vt:lpstr>
      <vt:lpstr>Влияние поведения на безопасность личности</vt:lpstr>
      <vt:lpstr>Влияние поведения на безопасность личности</vt:lpstr>
      <vt:lpstr>Влияние поведения на безопасность личности</vt:lpstr>
      <vt:lpstr>Влияние поведения на безопасность личности</vt:lpstr>
      <vt:lpstr>Влияние поведения на безопасность личности</vt:lpstr>
      <vt:lpstr>Риск-ориентированный подход на уровне личности</vt:lpstr>
      <vt:lpstr>Влияние поведения на безопасность общества </vt:lpstr>
      <vt:lpstr>Риск-ориентированный подход на уровне общества</vt:lpstr>
      <vt:lpstr>Риск-ориентированный подход на уровне общества</vt:lpstr>
      <vt:lpstr>Влияние поведения на безопасность государства</vt:lpstr>
      <vt:lpstr> Национальная безопасность </vt:lpstr>
      <vt:lpstr> Национальная безопасность </vt:lpstr>
      <vt:lpstr> Национальная безопасность </vt:lpstr>
      <vt:lpstr> Национальная безопасность </vt:lpstr>
      <vt:lpstr>Роль государства в обеспечении безопасности</vt:lpstr>
      <vt:lpstr>Роль государства в обеспечении безопасности</vt:lpstr>
      <vt:lpstr>Роль государства в обеспечении безопасности</vt:lpstr>
      <vt:lpstr>Риск-ориентированный подход на уровне государства</vt:lpstr>
      <vt:lpstr>Риск-ориентированный подход на уровне государства</vt:lpstr>
      <vt:lpstr>Выводы и рекомендации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</dc:title>
  <dc:creator>User Obstinate</dc:creator>
  <cp:lastModifiedBy>admin</cp:lastModifiedBy>
  <cp:revision>44</cp:revision>
  <dcterms:created xsi:type="dcterms:W3CDTF">2021-05-04T11:19:16Z</dcterms:created>
  <dcterms:modified xsi:type="dcterms:W3CDTF">2024-12-16T11:57:48Z</dcterms:modified>
</cp:coreProperties>
</file>